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9BA9A-8D8D-4892-8B79-3B73A7D5A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51CDA9-73D5-4AAF-BC88-C4645731C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D7807-ABDD-4319-979E-053CFEF21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BB65B-F4DC-4353-9A1E-1228E131B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A00FA-2D9E-4E29-B91F-9D2F697D4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501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B9D24-996D-481C-BA6E-4700C8B52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979-D416-4C54-A040-CC76F4339A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DFCEE-DDA1-438B-9DCC-2BF2B3E55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9759F-D5AD-4E29-8D72-3271B765A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E241F-0C54-412E-BC35-E2810F871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560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03B007-BBC7-4DB6-8961-F0D2EA7AD5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5008D8-9949-41D4-B868-82EB9AC92B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0985D-B5D5-4B83-AEEA-A07283899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B01D6-541F-472D-B117-0FFECF6B2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73D18-1FD5-4640-91C0-993C746FA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3139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0E5EA-AEE2-4EA2-B267-F6E03CE49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8108E-A00F-43BD-8779-C3C801548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59C9D-A80C-4392-B117-86D11A150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1A21A-DBBA-4B65-94F0-17C16D32A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4F83C-7A1D-47EC-BD63-569A6995A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5299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8B80B-D72D-4A36-B621-53AADB64F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6C71E-2551-455A-9061-90952CD41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ACE1A-7087-4766-916C-ED44B7B06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7E926-C52D-4AC6-A825-E97FEEC1C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8CD48-4A5A-4722-8A6E-41E20E94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12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688F-1901-4ED5-BD1A-6339C959F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055E3-4FFA-44C2-A9F0-672A0F8344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B34EAA-8DC4-4957-9487-16372A157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93944-7E96-49FB-954A-6C25286A2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976FB6-E20C-4B06-BD8D-7FADF1491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A592D-944D-40B2-8192-179559044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378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24E5E-99A9-4EC6-946D-BC3C9A440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C388D-8ABA-42DE-8D0D-7133B7C1E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A49DF3-619C-4BBD-A86B-941206794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D82AF3-77E0-458C-9B11-D5917665FB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D0AF30-21CA-41D1-9DAB-B7A12384F3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38D89-4C81-4DF4-8FA3-1F338EB2D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4BACE-E0F0-4A7B-B4EE-68E8D5A91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C4D5F8-BCFD-4FDD-86BD-0E8EBBC0C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5659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1528F-8901-4503-8588-0543DD9E6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27421-1F78-4295-AAB9-907DEA9CD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11E2FE-873C-4C9A-87C3-8A4E39AB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9216BB-CBD6-4C3A-B330-FD2EC1462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090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FF5E3C-0BBE-459C-B520-CDE11AFB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AA1B6D-ED01-4111-BCC5-3ADF7C6CF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38805D-E6BC-47D9-9817-385E64A6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8661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2E84A-386B-4530-94AE-3AD5CBB2F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A32E9-CF90-4482-806D-63E50B2E8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F6658D-69FB-4022-B919-D52D6001D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2E096-D365-4A8F-849F-25B817B95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CEA61-62F1-47D6-817B-C31A7ABE5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4DF734-A073-43A4-BF76-2E2F5FE5F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5495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425CE-6AA5-4159-8401-31E5B8C14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23F23-F462-4E6C-96BE-D120DC25BE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A78504-070F-4EF9-B24B-C9C4BADA9E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B07C76-3661-4FD2-B0E7-B1854342A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3A223F-DAFF-4D96-A362-CB1BADF80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66E7C-3441-48FC-A951-964CBC253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1081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37861-9602-48B9-8010-10F6FE4A4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99804-25CC-46CB-B70E-A2859E8C3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9428B-B7EC-4A13-B461-8C891A2C7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4BAE7-5A8D-42E5-8A53-B915BA5F8FF9}" type="datetimeFigureOut">
              <a:rPr lang="en-IN" smtClean="0"/>
              <a:t>24-08-2021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22D9A-BA41-47D3-9A04-3EFFDCC102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17215-1EAC-4CB5-812C-52A9C7B81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D802B7-FDA5-4696-8026-0B07D6F78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116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08449-CCF0-4C66-8401-678657B4FA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mic Sans MS" panose="030F0702030302020204" pitchFamily="66" charset="0"/>
              </a:rPr>
              <a:t>Tutorial 5</a:t>
            </a:r>
            <a:endParaRPr lang="en-IN" sz="2800" b="1" dirty="0">
              <a:solidFill>
                <a:srgbClr val="C0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EE8FFA-A5FE-4B36-A247-019DD26DF2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4007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A2E16-D81E-4138-B0EF-3F27F067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(8)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CE3E383-D280-4E70-8843-B7F37944D3C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9298" t="12153" r="46536" b="55034"/>
          <a:stretch/>
        </p:blipFill>
        <p:spPr bwMode="auto">
          <a:xfrm>
            <a:off x="1371600" y="1828801"/>
            <a:ext cx="8762939" cy="38602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3450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15F73-C1E1-4681-930C-6E3AE06DF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(9)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D6E461-7FA9-48FC-B64F-5F7C250AEB7A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12033" t="11910" r="49954" b="59165"/>
          <a:stretch/>
        </p:blipFill>
        <p:spPr bwMode="auto">
          <a:xfrm>
            <a:off x="2620091" y="2513536"/>
            <a:ext cx="6951817" cy="29755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0581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7A26F-14CF-4E61-B036-8C3AFECC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700" dirty="0"/>
              <a:t>(10)</a:t>
            </a:r>
            <a:r>
              <a:rPr lang="en-A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For the emitter biased circuit shown Find IE, IC, VC, and VCE for β= 85 and VBE=0.7V</a:t>
            </a:r>
            <a:br>
              <a:rPr lang="en-IN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lang="en-IN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08B241-7366-431F-89E8-51F3F9002012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2015" t="23577" r="42434" b="34272"/>
          <a:stretch/>
        </p:blipFill>
        <p:spPr bwMode="auto">
          <a:xfrm>
            <a:off x="258226" y="1690688"/>
            <a:ext cx="5837773" cy="38649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38294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18D51-21BA-43C5-A637-B482D496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CA00D-98EB-4A55-A70E-32FEFCC33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BJT Biasing techniques</a:t>
            </a:r>
          </a:p>
          <a:p>
            <a:r>
              <a:rPr lang="en-IN" dirty="0"/>
              <a:t>JFET current equation</a:t>
            </a:r>
          </a:p>
          <a:p>
            <a:r>
              <a:rPr lang="en-IN" dirty="0"/>
              <a:t>CE amplifier</a:t>
            </a:r>
          </a:p>
        </p:txBody>
      </p:sp>
    </p:spTree>
    <p:extLst>
      <p:ext uri="{BB962C8B-B14F-4D97-AF65-F5344CB8AC3E}">
        <p14:creationId xmlns:p14="http://schemas.microsoft.com/office/powerpoint/2010/main" val="3211374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CA781EC-6675-4677-8917-80EFC54F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(1)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401D43-66AE-457D-8701-A54EA365202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32680" t="19687" r="13036" b="57879"/>
          <a:stretch/>
        </p:blipFill>
        <p:spPr bwMode="auto">
          <a:xfrm>
            <a:off x="1551709" y="1825626"/>
            <a:ext cx="8728364" cy="14856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09406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7391D-2847-471B-9C15-A1A6F27B7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(2)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7828AA-0E51-42B2-B4A0-90EBE1B997D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33557" t="20904" r="14198" b="45668"/>
          <a:stretch/>
        </p:blipFill>
        <p:spPr bwMode="auto">
          <a:xfrm>
            <a:off x="2646217" y="620279"/>
            <a:ext cx="6899565" cy="24831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3C3531-116A-47A5-AE88-A8EDDD7D5278}"/>
              </a:ext>
            </a:extLst>
          </p:cNvPr>
          <p:cNvPicPr/>
          <p:nvPr/>
        </p:nvPicPr>
        <p:blipFill rotWithShape="1">
          <a:blip r:embed="rId2"/>
          <a:srcRect l="64824" t="38659" r="10711" b="20519"/>
          <a:stretch/>
        </p:blipFill>
        <p:spPr bwMode="auto">
          <a:xfrm>
            <a:off x="7661564" y="1949016"/>
            <a:ext cx="3692235" cy="33295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19218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D40C6-F796-4DDE-9787-B7793FAC9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(3)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0C9144-B310-4349-8082-64CC9682F1A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33227" t="20417" r="11121" b="59739"/>
          <a:stretch/>
        </p:blipFill>
        <p:spPr bwMode="auto">
          <a:xfrm>
            <a:off x="2334369" y="385186"/>
            <a:ext cx="7654758" cy="14297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08507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1408C-E78A-4E00-AA0F-C6617311B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25" y="67073"/>
            <a:ext cx="10515600" cy="1129268"/>
          </a:xfrm>
        </p:spPr>
        <p:txBody>
          <a:bodyPr>
            <a:normAutofit/>
          </a:bodyPr>
          <a:lstStyle/>
          <a:p>
            <a:r>
              <a:rPr lang="en-IN" sz="2400" dirty="0"/>
              <a:t>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72D-F028-45C0-B25C-B332DBAC0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355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A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For the amplifier circuit shown find the voltage gain of the amplifier with (</a:t>
            </a:r>
            <a:r>
              <a:rPr lang="en-A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</a:t>
            </a:r>
            <a:r>
              <a:rPr lang="en-A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) CE connected in the circuit (ii) CE removed from the circuit</a:t>
            </a:r>
            <a:endParaRPr lang="en-IN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171DBD-C289-49DF-9D5E-AB450F6D8E7A}"/>
              </a:ext>
            </a:extLst>
          </p:cNvPr>
          <p:cNvPicPr/>
          <p:nvPr/>
        </p:nvPicPr>
        <p:blipFill rotWithShape="1">
          <a:blip r:embed="rId3"/>
          <a:srcRect l="21194" t="24063" r="44485" b="30727"/>
          <a:stretch/>
        </p:blipFill>
        <p:spPr bwMode="auto">
          <a:xfrm>
            <a:off x="98424" y="1196341"/>
            <a:ext cx="5013903" cy="38605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41493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C75D6-95D3-4A73-AB5B-56B5466ED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273" y="406689"/>
            <a:ext cx="10515600" cy="1325563"/>
          </a:xfrm>
        </p:spPr>
        <p:txBody>
          <a:bodyPr>
            <a:normAutofit/>
          </a:bodyPr>
          <a:lstStyle/>
          <a:p>
            <a:r>
              <a:rPr lang="en-IN" sz="2400" dirty="0"/>
              <a:t>(5)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3E5E2-CA3C-4C8F-9414-0F370BC0E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1654" y="62028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 the circuit shown find the voltage gain. Given that β=60 and input resistance Rin=1 k</a:t>
            </a:r>
            <a:endParaRPr lang="en-IN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A1A797-B93A-413A-82FD-D7C0CC4AA36C}"/>
              </a:ext>
            </a:extLst>
          </p:cNvPr>
          <p:cNvPicPr/>
          <p:nvPr/>
        </p:nvPicPr>
        <p:blipFill rotWithShape="1">
          <a:blip r:embed="rId2"/>
          <a:srcRect l="10392" t="15313" r="39836" b="41265"/>
          <a:stretch/>
        </p:blipFill>
        <p:spPr bwMode="auto">
          <a:xfrm>
            <a:off x="0" y="1525963"/>
            <a:ext cx="5948795" cy="40297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34493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6E669-B242-4147-827C-3CF06E6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2700" dirty="0"/>
              <a:t>(6)</a:t>
            </a:r>
            <a:r>
              <a:rPr lang="en-A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AU" sz="27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a suitable value for emitter bypass capacitor in Fig shown if the amplifier is to operate over a frequency range from 2 kHz TO 10 kHz</a:t>
            </a:r>
            <a:br>
              <a:rPr lang="en-IN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39AA3-E21C-414F-92D2-CF04D8AC6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BE41D7-00A0-429E-A673-09F85B9F960E}"/>
              </a:ext>
            </a:extLst>
          </p:cNvPr>
          <p:cNvPicPr/>
          <p:nvPr/>
        </p:nvPicPr>
        <p:blipFill rotWithShape="1">
          <a:blip r:embed="rId2"/>
          <a:srcRect l="9982" t="36946" r="38742" b="17358"/>
          <a:stretch/>
        </p:blipFill>
        <p:spPr bwMode="auto">
          <a:xfrm>
            <a:off x="0" y="1503305"/>
            <a:ext cx="5023312" cy="26530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55363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DB840-5937-401E-AC42-99556E7EB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036" y="1"/>
            <a:ext cx="10515600" cy="888346"/>
          </a:xfrm>
        </p:spPr>
        <p:txBody>
          <a:bodyPr>
            <a:normAutofit fontScale="90000"/>
          </a:bodyPr>
          <a:lstStyle/>
          <a:p>
            <a:br>
              <a:rPr lang="en-IN" dirty="0"/>
            </a:br>
            <a:r>
              <a:rPr lang="en-IN" sz="2700" dirty="0"/>
              <a:t>(7)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879DD4-BDB8-481B-84E1-674FD8CE463D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11212" t="11667" r="31085" b="49929"/>
          <a:stretch/>
        </p:blipFill>
        <p:spPr bwMode="auto">
          <a:xfrm>
            <a:off x="838200" y="121007"/>
            <a:ext cx="10515600" cy="39367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63297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92AEB8DFA1D44A85011F15E5F97123" ma:contentTypeVersion="2" ma:contentTypeDescription="Create a new document." ma:contentTypeScope="" ma:versionID="310f97903b800e388a44f581158ff996">
  <xsd:schema xmlns:xsd="http://www.w3.org/2001/XMLSchema" xmlns:xs="http://www.w3.org/2001/XMLSchema" xmlns:p="http://schemas.microsoft.com/office/2006/metadata/properties" xmlns:ns2="ad5815c2-28fd-42a4-9370-a8588a668557" targetNamespace="http://schemas.microsoft.com/office/2006/metadata/properties" ma:root="true" ma:fieldsID="5e9ec12bf31bda731376c931e0315c90" ns2:_="">
    <xsd:import namespace="ad5815c2-28fd-42a4-9370-a8588a66855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5815c2-28fd-42a4-9370-a8588a6685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8193D59-0099-418C-92A0-5E33D7EC986E}"/>
</file>

<file path=customXml/itemProps2.xml><?xml version="1.0" encoding="utf-8"?>
<ds:datastoreItem xmlns:ds="http://schemas.openxmlformats.org/officeDocument/2006/customXml" ds:itemID="{38E7B2DB-BA5E-496D-A599-97737C52E195}"/>
</file>

<file path=customXml/itemProps3.xml><?xml version="1.0" encoding="utf-8"?>
<ds:datastoreItem xmlns:ds="http://schemas.openxmlformats.org/officeDocument/2006/customXml" ds:itemID="{4D0B99F4-AB78-4D14-9166-4FE3D716416D}"/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144</Words>
  <Application>Microsoft Office PowerPoint</Application>
  <PresentationFormat>Widescreen</PresentationFormat>
  <Paragraphs>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Comic Sans MS</vt:lpstr>
      <vt:lpstr>Times New Roman</vt:lpstr>
      <vt:lpstr>Office Theme</vt:lpstr>
      <vt:lpstr>Tutorial 5</vt:lpstr>
      <vt:lpstr>Topics</vt:lpstr>
      <vt:lpstr>(1)</vt:lpstr>
      <vt:lpstr>(2)</vt:lpstr>
      <vt:lpstr>(3)</vt:lpstr>
      <vt:lpstr>(4)</vt:lpstr>
      <vt:lpstr>(5)</vt:lpstr>
      <vt:lpstr>(6) Select a suitable value for emitter bypass capacitor in Fig shown if the amplifier is to operate over a frequency range from 2 kHz TO 10 kHz </vt:lpstr>
      <vt:lpstr> (7)</vt:lpstr>
      <vt:lpstr>(8)</vt:lpstr>
      <vt:lpstr>(9)</vt:lpstr>
      <vt:lpstr>(10) For the emitter biased circuit shown Find IE, IC, VC, and VCE for β= 85 and VBE=0.7V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Vishakha Bhale</dc:creator>
  <cp:lastModifiedBy>Dr Vishakha Bhale</cp:lastModifiedBy>
  <cp:revision>92</cp:revision>
  <dcterms:created xsi:type="dcterms:W3CDTF">2021-07-26T09:09:30Z</dcterms:created>
  <dcterms:modified xsi:type="dcterms:W3CDTF">2021-08-24T05:51:15Z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0x010100F992AEB8DFA1D44A85011F15E5F97123</vt:lpwstr>
  </property>
</Properties>
</file>

<file path=docProps/thumbnail.jpeg>
</file>